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9" r:id="rId2"/>
    <p:sldId id="349" r:id="rId3"/>
    <p:sldId id="347" r:id="rId4"/>
    <p:sldId id="348" r:id="rId5"/>
    <p:sldId id="343" r:id="rId6"/>
    <p:sldId id="345" r:id="rId7"/>
    <p:sldId id="342" r:id="rId8"/>
    <p:sldId id="346" r:id="rId9"/>
    <p:sldId id="327" r:id="rId10"/>
    <p:sldId id="333" r:id="rId11"/>
    <p:sldId id="340" r:id="rId12"/>
    <p:sldId id="334" r:id="rId13"/>
    <p:sldId id="34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 showGuides="1">
      <p:cViewPr>
        <p:scale>
          <a:sx n="200" d="100"/>
          <a:sy n="200" d="100"/>
        </p:scale>
        <p:origin x="-7028" y="-272"/>
      </p:cViewPr>
      <p:guideLst>
        <p:guide orient="horz" pos="2183"/>
        <p:guide pos="3840"/>
        <p:guide orient="horz" pos="595"/>
        <p:guide orient="horz" pos="3816"/>
        <p:guide pos="506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67A8-BADC-4E67-80D0-0816C4B09675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D854-D1A3-4FC8-88FA-E217908F9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8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2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44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88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3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73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04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40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46985-0A2E-83C3-968D-93E8BF3B6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F7D2C-516F-6889-38A5-876445312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79787-95A6-934C-5B7D-E7F8FB1C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53EE3-EC39-B049-DE6B-1F77236A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1FEA0-67D1-A1F1-154F-4A35F45D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91FAB-0BC8-CD05-5579-DDD93E29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40474E-6111-F3F1-C76C-F8E09664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EFDE1-BF69-AAC7-C5B9-D4AC61B9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53D9E-C63F-CB00-59FE-42E51F5B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E09FD-19C4-EC8E-BBA0-8A4E5805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2DF882-3865-1A4E-67DE-1267012E0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5ECE5D-9FC3-78F9-BE9F-B20FD913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7A3F-A908-B0B4-066E-330D4359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6F0B2-7D5F-AD78-9A22-8C9B5E3A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1F84B-1B0B-F22D-D646-4083EA8D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8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AD71E-0E44-DAB0-F532-8936A29C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CF823-AA00-6EC5-442B-ACD827F9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D848F-6F40-ECB8-25F9-3C7539F8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6B012-1B00-0746-3DC9-574E5CBC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F59CA-1A5E-27E6-D72D-B00A1ED7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C528-8C6C-9BC8-C2BD-2B53ECC9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9271FD-5C83-6EAE-0FA1-1D04671B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1CC89-C344-8365-7D59-2C472425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A2F44-432F-3C44-6F81-D4DEBFD0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B21C9-5393-B6E9-7D5A-6F37C9EF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5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880AC-A9A4-4D12-62DA-A1115933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BC80A-071D-8488-ABD4-757DF3B04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1FF7F8-9012-058D-655A-68C2403C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43625-45D4-11CF-0FCC-4CBA2EFB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B1E468-F805-3A76-B235-2F82DAB7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36736-F7E2-5D9F-65CB-3D1D2D1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931B7-659C-BF5A-30A9-C8AC58A6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B76F0-72E5-2486-8675-1EDE2A37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C7C00A-4810-90E2-A6F5-32DC039C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846B55-4D07-AEEF-ECE6-A2F86B34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B5BF74-93D2-C80E-0D67-5BC7CE98C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D6BC69-9926-B5C4-9C72-37A6889D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15A448-1992-E073-871E-BDE3D899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14627B-4806-6116-ABB8-7EC2CCB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E28F-CD60-0B66-4A2C-C62048B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00B060-7EC3-0BAB-C7A3-ABD4B43D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F99DCD-1016-8CFF-7D28-49353777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F6340A-D11F-5A33-EEF9-0C667880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5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96D498-C575-E626-2168-20BA59D0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180A9D-0F68-417B-13DB-D68D581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8D88A-3C18-1B41-ADA4-B1A1DB78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7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E1BA7-5FFA-7EFC-B50C-600021B3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5AE65-3522-6EA1-93DB-47BB5519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21BCC-C4BB-0519-CF2A-1A5FF4211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318A4-5AFA-FEEA-BABE-C33C84CE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68B97C-F2D6-E039-8A15-4EDB291D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D581D-B1B1-E3FF-8D30-2BD24412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4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31EBF-FBCF-1C06-CC81-637BD98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99123-653F-AB8F-A8EE-838BF68F7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6914D-B090-2A18-2491-800F9C627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D7DA9-9105-41FB-3176-1CA35A2F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9204D-C286-A511-5B21-B72BA8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649F6-2753-6316-B741-D7CD6E27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4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AE0916-6A39-010C-E83D-5B95A58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AD851-02E0-9448-B875-7DB455C9C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E9A65-4139-1505-58AA-5FF4494A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7CD1-79BD-4C57-A910-1D9A673D379A}" type="datetimeFigureOut">
              <a:rPr lang="zh-CN" altLang="en-US" smtClean="0"/>
              <a:t>2024/8/16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F63FCA-3D86-129C-63A4-542ACD1E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93B47-DCA4-5864-3468-95206143F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5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5695318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4971392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、完善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模型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电容测试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手册阅读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6AC15D8-18A6-2B20-33D8-F616EBEC9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49" y="944562"/>
            <a:ext cx="5274239" cy="51247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BFBA9E-0207-A888-9CE2-AED0BD2D9527}"/>
              </a:ext>
            </a:extLst>
          </p:cNvPr>
          <p:cNvSpPr txBox="1"/>
          <p:nvPr/>
        </p:nvSpPr>
        <p:spPr>
          <a:xfrm>
            <a:off x="824538" y="1036715"/>
            <a:ext cx="47380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、建立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界面态模型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模型计算参数与文献参数基本吻合，</a:t>
            </a:r>
            <a:r>
              <a:rPr lang="en-US" altLang="zh-CN" sz="1600" dirty="0"/>
              <a:t>Distributed Bulk-Oxide Trap</a:t>
            </a:r>
            <a:r>
              <a:rPr lang="zh-CN" altLang="en-US" sz="1600" dirty="0"/>
              <a:t>拟合算法仍在修改中。</a:t>
            </a:r>
            <a:endParaRPr lang="en-US" altLang="zh-CN" sz="16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、编写电动转台驱动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电动转台功能测试正常。</a:t>
            </a:r>
            <a:endParaRPr lang="en-US" altLang="zh-CN" sz="2000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实现转角、转速、旋转方向函数的封装。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、接线盒建模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、探针台、</a:t>
            </a:r>
            <a:r>
              <a:rPr lang="en-US" altLang="zh-CN" sz="2000" b="1" dirty="0"/>
              <a:t>wire-bonding</a:t>
            </a:r>
            <a:r>
              <a:rPr lang="zh-CN" altLang="en-US" sz="2000" b="1" dirty="0"/>
              <a:t>、转移台练习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63722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00D7370-A68D-FB90-36D0-B5C5CC840B98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DBE83B-94D4-8D12-B0EF-5EA5E0DD0BD6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ED7759-C9F0-C8FB-6345-0594DA1ED38E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D7F1669-0093-5F1E-C36D-01A4371EE8C2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126F4D5-6C49-24AD-EA2D-A75855068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3D2B9DB-AC97-C76E-8F0A-3E79CF317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F83E51E-84CB-C58F-77E9-D49C81D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79" y="1098013"/>
            <a:ext cx="5023422" cy="493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74BA5D-B3FD-810C-C05F-F689FA2E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30" y="3524322"/>
            <a:ext cx="3461394" cy="1079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113E07-0DB1-2D4B-1172-13449203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30" y="4662571"/>
            <a:ext cx="3458158" cy="92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73A714-2AA3-FC3D-9688-8450C48B1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905" y="1092802"/>
            <a:ext cx="4477644" cy="2205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53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00D7370-A68D-FB90-36D0-B5C5CC840B98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DBE83B-94D4-8D12-B0EF-5EA5E0DD0BD6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ED7759-C9F0-C8FB-6345-0594DA1ED38E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D7F1669-0093-5F1E-C36D-01A4371EE8C2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126F4D5-6C49-24AD-EA2D-A75855068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3D2B9DB-AC97-C76E-8F0A-3E79CF317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60998D0-C3F9-B7E5-125F-CCC61AD576BC}"/>
              </a:ext>
            </a:extLst>
          </p:cNvPr>
          <p:cNvSpPr txBox="1"/>
          <p:nvPr/>
        </p:nvSpPr>
        <p:spPr>
          <a:xfrm>
            <a:off x="822915" y="3124799"/>
            <a:ext cx="54761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~ </a:t>
            </a:r>
            <a:r>
              <a:rPr lang="zh-CN" altLang="en-US" sz="1400" dirty="0"/>
              <a:t>较低温度下较弱的热离子电流</a:t>
            </a:r>
            <a:endParaRPr lang="en-US" altLang="zh-CN" sz="1400" dirty="0"/>
          </a:p>
          <a:p>
            <a:pPr algn="just"/>
            <a:r>
              <a:rPr lang="zh-CN" altLang="en-US" sz="1200" dirty="0"/>
              <a:t>通常情况下，在二维材料中提取</a:t>
            </a:r>
            <a:r>
              <a:rPr lang="en-US" altLang="zh-CN" sz="1200" dirty="0"/>
              <a:t>SBH</a:t>
            </a:r>
            <a:r>
              <a:rPr lang="zh-CN" altLang="en-US" sz="1200" dirty="0"/>
              <a:t>的</a:t>
            </a:r>
            <a:r>
              <a:rPr lang="en-US" altLang="zh-CN" sz="1200" dirty="0"/>
              <a:t>Arrhenius</a:t>
            </a:r>
            <a:r>
              <a:rPr lang="zh-CN" altLang="en-US" sz="1200" dirty="0"/>
              <a:t>方法需要低于</a:t>
            </a:r>
            <a:r>
              <a:rPr lang="en-US" altLang="zh-CN" sz="1200" dirty="0"/>
              <a:t>100 K</a:t>
            </a:r>
            <a:r>
              <a:rPr lang="zh-CN" altLang="en-US" sz="1200" dirty="0"/>
              <a:t>的温度。</a:t>
            </a:r>
          </a:p>
          <a:p>
            <a:pPr algn="just"/>
            <a:r>
              <a:rPr lang="zh-CN" altLang="en-US" sz="1200" dirty="0"/>
              <a:t>在这样的温度下，对于任何相当大的</a:t>
            </a:r>
            <a:r>
              <a:rPr lang="en-US" altLang="zh-CN" sz="1200" dirty="0"/>
              <a:t>SBH (</a:t>
            </a:r>
            <a:r>
              <a:rPr lang="en-US" altLang="zh-CN" sz="1200" dirty="0" err="1"/>
              <a:t>ϕBn</a:t>
            </a:r>
            <a:r>
              <a:rPr lang="en-US" altLang="zh-CN" sz="1200" dirty="0"/>
              <a:t> &gt; 100 </a:t>
            </a:r>
            <a:r>
              <a:rPr lang="en-US" altLang="zh-CN" sz="1200" dirty="0" err="1"/>
              <a:t>meV</a:t>
            </a:r>
            <a:r>
              <a:rPr lang="en-US" altLang="zh-CN" sz="1200" dirty="0"/>
              <a:t>)</a:t>
            </a:r>
            <a:r>
              <a:rPr lang="zh-CN" altLang="en-US" sz="1200" dirty="0"/>
              <a:t>，热离子电流较小，</a:t>
            </a:r>
            <a:endParaRPr lang="en-US" altLang="zh-CN" sz="1200" dirty="0"/>
          </a:p>
          <a:p>
            <a:pPr algn="just"/>
            <a:r>
              <a:rPr lang="zh-CN" altLang="en-US" sz="1200" dirty="0"/>
              <a:t>观测到的电流通常来自</a:t>
            </a:r>
            <a:r>
              <a:rPr lang="en-US" altLang="zh-CN" sz="1200" dirty="0"/>
              <a:t>TFE</a:t>
            </a:r>
            <a:r>
              <a:rPr lang="zh-CN" altLang="en-US" sz="1200" dirty="0"/>
              <a:t>或</a:t>
            </a:r>
            <a:r>
              <a:rPr lang="en-US" altLang="zh-CN" sz="1200" dirty="0"/>
              <a:t>FE</a:t>
            </a:r>
            <a:r>
              <a:rPr lang="zh-CN" altLang="en-US" sz="1200" dirty="0"/>
              <a:t>组分。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C0A1D6-9DB1-B7C6-F300-414222F80AEF}"/>
              </a:ext>
            </a:extLst>
          </p:cNvPr>
          <p:cNvSpPr txBox="1"/>
          <p:nvPr/>
        </p:nvSpPr>
        <p:spPr>
          <a:xfrm>
            <a:off x="803275" y="1643050"/>
            <a:ext cx="547614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需要从热离子状态到隧道状态的明确过渡</a:t>
            </a:r>
            <a:endParaRPr lang="en-US" altLang="zh-CN" sz="1400" dirty="0"/>
          </a:p>
          <a:p>
            <a:r>
              <a:rPr lang="zh-CN" altLang="en-US" sz="1200" dirty="0"/>
              <a:t>由于阿伦尼乌斯方法依赖于正确识别平带电压，器件需要显示出从热控制状态到隧穿状态的明显转变。然而，由于</a:t>
            </a:r>
            <a:r>
              <a:rPr lang="zh-CN" altLang="en-US" sz="1200" b="1" dirty="0"/>
              <a:t>陷阱、表面污染物引起的非均质掺杂和范德华隙</a:t>
            </a:r>
            <a:r>
              <a:rPr lang="zh-CN" altLang="en-US" sz="1200" dirty="0"/>
              <a:t>等非理想性的存在，这种转变在</a:t>
            </a:r>
            <a:r>
              <a:rPr lang="en-US" altLang="zh-CN" sz="1200" dirty="0"/>
              <a:t>2D</a:t>
            </a:r>
            <a:r>
              <a:rPr lang="zh-CN" altLang="en-US" sz="1200" dirty="0"/>
              <a:t>器件中往往定义不清。</a:t>
            </a:r>
            <a:endParaRPr lang="en-US" altLang="zh-CN" sz="1200" dirty="0"/>
          </a:p>
          <a:p>
            <a:r>
              <a:rPr lang="zh-CN" altLang="en-US" sz="1200" dirty="0"/>
              <a:t>此外，对于掺杂触点，具有厚</a:t>
            </a:r>
            <a:r>
              <a:rPr lang="en-US" altLang="zh-CN" sz="1200" dirty="0"/>
              <a:t>(&gt;2 nm)</a:t>
            </a:r>
            <a:r>
              <a:rPr lang="zh-CN" altLang="en-US" sz="1200" dirty="0"/>
              <a:t>隧道势垒的器件，以及层数较少</a:t>
            </a:r>
            <a:r>
              <a:rPr lang="en-US" altLang="zh-CN" sz="1200" dirty="0"/>
              <a:t>(&gt;5)</a:t>
            </a:r>
            <a:r>
              <a:rPr lang="zh-CN" altLang="en-US" sz="1200" dirty="0"/>
              <a:t>的器件，由于触点下方沟道区域产生的高隧道电流，纯热离子电流的假设难以验证。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89DB94-2AAB-939A-C132-D1B1661D3765}"/>
              </a:ext>
            </a:extLst>
          </p:cNvPr>
          <p:cNvSpPr txBox="1"/>
          <p:nvPr/>
        </p:nvSpPr>
        <p:spPr>
          <a:xfrm>
            <a:off x="803275" y="1196366"/>
            <a:ext cx="547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Challenges</a:t>
            </a:r>
            <a:r>
              <a:rPr lang="zh-CN" altLang="en-US" sz="1400" b="1" dirty="0"/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B2DDDD-1F35-4039-7D73-D2AC5665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79" y="1098013"/>
            <a:ext cx="5023422" cy="493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5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F553BAF-5367-D343-84C5-B7FFF4CF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17" y="1004062"/>
            <a:ext cx="4071622" cy="5053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D63FEC-A858-3491-9434-04EF9B1B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91" y="937937"/>
            <a:ext cx="4071622" cy="511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A83D531-F0EC-B116-5A32-7A091D810219}"/>
              </a:ext>
            </a:extLst>
          </p:cNvPr>
          <p:cNvSpPr txBox="1"/>
          <p:nvPr/>
        </p:nvSpPr>
        <p:spPr>
          <a:xfrm>
            <a:off x="732028" y="1197910"/>
            <a:ext cx="2652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在平带电压条件下，沟道电流占主导地位。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F6AE08-02F5-09AB-C020-3DE8B2D973ED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5251D1-A3D1-31AC-9616-5CCB638CAE6C}"/>
              </a:ext>
            </a:extLst>
          </p:cNvPr>
          <p:cNvSpPr txBox="1"/>
          <p:nvPr/>
        </p:nvSpPr>
        <p:spPr>
          <a:xfrm>
            <a:off x="732028" y="1966158"/>
            <a:ext cx="27237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当通道长度大于载流子的平均自由程时，</a:t>
            </a:r>
            <a:r>
              <a:rPr lang="en-US" altLang="zh-CN" sz="1400" dirty="0"/>
              <a:t>back-scattering</a:t>
            </a:r>
            <a:r>
              <a:rPr lang="zh-CN" altLang="en-US" sz="1400" dirty="0"/>
              <a:t>事件减少了载流子通过沟道区域的传输。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F3A0B1-A807-27E6-8C22-A9D1572E135B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57822E4-90FF-2CBA-5198-862B87117D96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DC30EB8-D8ED-391E-588C-C18E2E4094B6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5119ACC2-648D-5D7D-AA0A-ABD7B8275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34D10F7-4DBB-244D-5F38-6408FE39A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004A05D-0BB9-CD88-EFFD-6CDEBEE10CDF}"/>
              </a:ext>
            </a:extLst>
          </p:cNvPr>
          <p:cNvSpPr txBox="1"/>
          <p:nvPr/>
        </p:nvSpPr>
        <p:spPr>
          <a:xfrm>
            <a:off x="732028" y="3183231"/>
            <a:ext cx="27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需要制造具有较小沟道长度的器件以提取适当的</a:t>
            </a:r>
            <a:r>
              <a:rPr lang="en-US" altLang="zh-CN" sz="1400" dirty="0"/>
              <a:t>SBH</a:t>
            </a:r>
            <a:r>
              <a:rPr lang="zh-CN" altLang="en-US" sz="1400" dirty="0"/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161490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8580447-0A3E-D8A8-0A29-304762F1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889" y="1409596"/>
            <a:ext cx="4318222" cy="403880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14F9F7C-08F0-E987-9151-67DE7FD97B4D}"/>
              </a:ext>
            </a:extLst>
          </p:cNvPr>
          <p:cNvCxnSpPr>
            <a:cxnSpLocks/>
          </p:cNvCxnSpPr>
          <p:nvPr/>
        </p:nvCxnSpPr>
        <p:spPr>
          <a:xfrm>
            <a:off x="5391150" y="2736850"/>
            <a:ext cx="1571625" cy="5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2176C38-62E8-3986-D748-B8BEC1BB5CC8}"/>
              </a:ext>
            </a:extLst>
          </p:cNvPr>
          <p:cNvCxnSpPr>
            <a:cxnSpLocks/>
          </p:cNvCxnSpPr>
          <p:nvPr/>
        </p:nvCxnSpPr>
        <p:spPr>
          <a:xfrm>
            <a:off x="6445250" y="3498850"/>
            <a:ext cx="1571625" cy="5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D29C974-2817-3407-B213-FC0D728069CE}"/>
              </a:ext>
            </a:extLst>
          </p:cNvPr>
          <p:cNvCxnSpPr>
            <a:cxnSpLocks/>
          </p:cNvCxnSpPr>
          <p:nvPr/>
        </p:nvCxnSpPr>
        <p:spPr>
          <a:xfrm>
            <a:off x="6124575" y="3546475"/>
            <a:ext cx="1571625" cy="5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DCBD786-F5E9-6CCB-2613-6DAB0816FFE1}"/>
              </a:ext>
            </a:extLst>
          </p:cNvPr>
          <p:cNvCxnSpPr>
            <a:cxnSpLocks/>
          </p:cNvCxnSpPr>
          <p:nvPr/>
        </p:nvCxnSpPr>
        <p:spPr>
          <a:xfrm>
            <a:off x="4552950" y="3489325"/>
            <a:ext cx="1571625" cy="5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81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5695318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4971392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、完善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模型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电容测试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手册阅读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8BBFBA9E-0207-A888-9CE2-AED0BD2D9527}"/>
              </a:ext>
            </a:extLst>
          </p:cNvPr>
          <p:cNvSpPr txBox="1"/>
          <p:nvPr/>
        </p:nvSpPr>
        <p:spPr>
          <a:xfrm>
            <a:off x="824538" y="1036715"/>
            <a:ext cx="47380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、建立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界面态模型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模型计算参数与文献参数基本吻合，</a:t>
            </a:r>
            <a:r>
              <a:rPr lang="en-US" altLang="zh-CN" sz="1600" dirty="0"/>
              <a:t>Distributed Bulk-Oxide Trap</a:t>
            </a:r>
            <a:r>
              <a:rPr lang="zh-CN" altLang="en-US" sz="1600" dirty="0"/>
              <a:t>拟合算法仍在修改中。</a:t>
            </a:r>
            <a:endParaRPr lang="en-US" altLang="zh-CN" sz="16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、编写电动转台驱动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电动转台功能测试正常。</a:t>
            </a:r>
            <a:endParaRPr lang="en-US" altLang="zh-CN" sz="2000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实现转角、转速、旋转方向函数的封装。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、接线盒建模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、探针台、</a:t>
            </a:r>
            <a:r>
              <a:rPr lang="en-US" altLang="zh-CN" sz="2000" b="1" dirty="0"/>
              <a:t>wire-bonding</a:t>
            </a:r>
            <a:r>
              <a:rPr lang="zh-CN" altLang="en-US" sz="2000" b="1" dirty="0"/>
              <a:t>、转移台练习</a:t>
            </a:r>
            <a:endParaRPr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F1B78E-3D89-23FA-DEA6-7A3038F4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413" y="1409104"/>
            <a:ext cx="5518120" cy="4039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06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194852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4971392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、完善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模型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电容测试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手册阅读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2E8E047-8B98-B43A-01E0-D1339979BFAC}"/>
              </a:ext>
            </a:extLst>
          </p:cNvPr>
          <p:cNvSpPr txBox="1"/>
          <p:nvPr/>
        </p:nvSpPr>
        <p:spPr>
          <a:xfrm>
            <a:off x="824538" y="1036715"/>
            <a:ext cx="47380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、建立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界面态模型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模型计算参数与文献参数基本吻合，</a:t>
            </a:r>
            <a:r>
              <a:rPr lang="en-US" altLang="zh-CN" sz="1600" dirty="0"/>
              <a:t>Distributed Bulk-Oxide Trap</a:t>
            </a:r>
            <a:r>
              <a:rPr lang="zh-CN" altLang="en-US" sz="1600" dirty="0"/>
              <a:t>拟合算法仍在修改中。</a:t>
            </a:r>
            <a:endParaRPr lang="en-US" altLang="zh-CN" sz="16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、编写电动转台驱动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电动转台功能测试正常。</a:t>
            </a:r>
            <a:endParaRPr lang="en-US" altLang="zh-CN" sz="2000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实现转角、转速、旋转方向函数的封装。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、接线盒建模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、探针台、</a:t>
            </a:r>
            <a:r>
              <a:rPr lang="en-US" altLang="zh-CN" sz="2000" b="1" dirty="0"/>
              <a:t>wire-bonding</a:t>
            </a:r>
            <a:r>
              <a:rPr lang="zh-CN" altLang="en-US" sz="2000" b="1" dirty="0"/>
              <a:t>、转移台练习</a:t>
            </a:r>
            <a:endParaRPr lang="en-US" altLang="zh-CN" sz="2000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0161BB0-7C6A-AAF8-CFD8-0A4B71FC5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07" y="944564"/>
            <a:ext cx="2084787" cy="5113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4367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194852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4971392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、完善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模型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电容测试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手册阅读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4FA11C2-464C-F0EC-84BF-4F4845D9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6" y="1578612"/>
            <a:ext cx="4847062" cy="3700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D4438F-5FD4-EE35-8EDF-98EFB90100D5}"/>
              </a:ext>
            </a:extLst>
          </p:cNvPr>
          <p:cNvSpPr txBox="1"/>
          <p:nvPr/>
        </p:nvSpPr>
        <p:spPr>
          <a:xfrm>
            <a:off x="824538" y="1036715"/>
            <a:ext cx="473806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、建立</a:t>
            </a:r>
            <a:r>
              <a:rPr lang="en-US" altLang="zh-CN" sz="2000" b="1" dirty="0"/>
              <a:t>MOS</a:t>
            </a:r>
            <a:r>
              <a:rPr lang="zh-CN" altLang="en-US" sz="2000" b="1" dirty="0"/>
              <a:t>界面态模型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模型计算参数与文献参数基本吻合，</a:t>
            </a:r>
            <a:r>
              <a:rPr lang="en-US" altLang="zh-CN" sz="1600" dirty="0"/>
              <a:t>Distributed Bulk-Oxide Trap</a:t>
            </a:r>
            <a:r>
              <a:rPr lang="zh-CN" altLang="en-US" sz="1600" dirty="0"/>
              <a:t>拟合算法仍在修改中。</a:t>
            </a:r>
            <a:endParaRPr lang="en-US" altLang="zh-CN" sz="1600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、编写电动转台驱动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电动转台功能测试正常。</a:t>
            </a:r>
            <a:endParaRPr lang="en-US" altLang="zh-CN" sz="2000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实现转角、转速、旋转方向函数的封装。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、接线盒建模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、探针台、</a:t>
            </a:r>
            <a:r>
              <a:rPr lang="en-US" altLang="zh-CN" sz="2000" b="1" dirty="0"/>
              <a:t>wire-bonding</a:t>
            </a:r>
            <a:r>
              <a:rPr lang="zh-CN" altLang="en-US" sz="2000" b="1" dirty="0"/>
              <a:t>、转移台练习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428709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F7602C-B806-C53D-2331-91747700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303867"/>
            <a:ext cx="5185940" cy="3959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224C5-AE5E-4345-4087-D69B61358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659" y="396497"/>
            <a:ext cx="4168916" cy="3017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98FA2-3C68-253F-0AC1-03781EF90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510" y="3840979"/>
            <a:ext cx="5089215" cy="26205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64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601A2AA-2040-DC87-835A-3F128464DC9A}"/>
              </a:ext>
            </a:extLst>
          </p:cNvPr>
          <p:cNvSpPr txBox="1"/>
          <p:nvPr/>
        </p:nvSpPr>
        <p:spPr>
          <a:xfrm>
            <a:off x="803275" y="944563"/>
            <a:ext cx="200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顶盖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C31BF75-8A55-89D2-798C-161C3776A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791644"/>
            <a:ext cx="4564592" cy="3266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CA312A-4D3B-C81F-2CE4-A80D80C6D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164" y="1405467"/>
            <a:ext cx="5802561" cy="46524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496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1529EE-444C-6E6D-3FC6-D27962EE1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2192603"/>
            <a:ext cx="4559172" cy="33924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4BD978-A5AC-EF63-F695-9565DDF87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684" y="1402590"/>
            <a:ext cx="5601041" cy="418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01A2AA-2040-DC87-835A-3F128464DC9A}"/>
              </a:ext>
            </a:extLst>
          </p:cNvPr>
          <p:cNvSpPr txBox="1"/>
          <p:nvPr/>
        </p:nvSpPr>
        <p:spPr>
          <a:xfrm>
            <a:off x="803275" y="944563"/>
            <a:ext cx="200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底板</a:t>
            </a:r>
          </a:p>
        </p:txBody>
      </p:sp>
    </p:spTree>
    <p:extLst>
      <p:ext uri="{BB962C8B-B14F-4D97-AF65-F5344CB8AC3E}">
        <p14:creationId xmlns:p14="http://schemas.microsoft.com/office/powerpoint/2010/main" val="258538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81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1BE1248-3761-E7DF-6088-BD5C7F71E4B0}"/>
              </a:ext>
            </a:extLst>
          </p:cNvPr>
          <p:cNvSpPr txBox="1"/>
          <p:nvPr/>
        </p:nvSpPr>
        <p:spPr>
          <a:xfrm>
            <a:off x="824538" y="1036715"/>
            <a:ext cx="59834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、阅读文献，推导界面态公式</a:t>
            </a:r>
            <a:endParaRPr lang="en-US" altLang="zh-CN" sz="2000" b="1" dirty="0"/>
          </a:p>
          <a:p>
            <a:r>
              <a:rPr lang="en-US" altLang="zh-CN" sz="1400" dirty="0"/>
              <a:t>~ 《MOS Interface Physics, Process and Characterization》 </a:t>
            </a:r>
            <a:r>
              <a:rPr lang="zh-CN" altLang="en-US" sz="1400" dirty="0"/>
              <a:t>（第一、第三章已看完）</a:t>
            </a:r>
            <a:endParaRPr lang="en-US" altLang="zh-CN" sz="1400" dirty="0"/>
          </a:p>
          <a:p>
            <a:r>
              <a:rPr lang="en-US" altLang="zh-CN" sz="1400" dirty="0"/>
              <a:t>~ Demystifying the role of channel region in two-dimensional transistors</a:t>
            </a:r>
          </a:p>
          <a:p>
            <a:r>
              <a:rPr lang="en-US" altLang="zh-CN" sz="1400" dirty="0"/>
              <a:t>~ Critical challenges in the development of electronics based on two-dimensional transition metal dichalcogenides</a:t>
            </a:r>
          </a:p>
          <a:p>
            <a:r>
              <a:rPr lang="en-US" altLang="zh-CN" sz="1400" dirty="0"/>
              <a:t>~ Transistor engineering based on 2D materials in the post-silicon era</a:t>
            </a:r>
          </a:p>
          <a:p>
            <a:r>
              <a:rPr lang="en-US" altLang="zh-CN" sz="1400" dirty="0"/>
              <a:t>…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、绘制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，焊接接线盒，</a:t>
            </a:r>
            <a:r>
              <a:rPr lang="en-US" altLang="zh-CN" sz="2000" b="1" dirty="0"/>
              <a:t>wire bonding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、学习转移台使用，制备异质结构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、读探针台代码、仪器手册</a:t>
            </a:r>
            <a:endParaRPr lang="en-US" altLang="zh-CN" sz="2000" b="1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7017019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5" y="4971392"/>
            <a:ext cx="574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wire-bonding PCB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、界面态、陷阱电荷公式推导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、制备异质结构并曝光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AutoShape 2">
            <a:extLst>
              <a:ext uri="{FF2B5EF4-FFF2-40B4-BE49-F238E27FC236}">
                <a16:creationId xmlns:a16="http://schemas.microsoft.com/office/drawing/2014/main" id="{92945D77-82DC-BCCE-9979-974D3CEB9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881600" cy="48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8443A4-40A7-BEC7-08B4-09617ED1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41" y="3680746"/>
            <a:ext cx="2695581" cy="1905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F39A705-624E-D876-C303-31114F9F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89" y="941822"/>
            <a:ext cx="3085848" cy="2156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95957C9-3391-0085-534A-B8CF158FBA42}"/>
              </a:ext>
            </a:extLst>
          </p:cNvPr>
          <p:cNvSpPr txBox="1"/>
          <p:nvPr/>
        </p:nvSpPr>
        <p:spPr>
          <a:xfrm>
            <a:off x="9053639" y="31696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50x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29D156-C741-59B7-8C3D-01B805D5B6F3}"/>
              </a:ext>
            </a:extLst>
          </p:cNvPr>
          <p:cNvSpPr txBox="1"/>
          <p:nvPr/>
        </p:nvSpPr>
        <p:spPr>
          <a:xfrm>
            <a:off x="9053639" y="5747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100x</a:t>
            </a:r>
          </a:p>
        </p:txBody>
      </p:sp>
    </p:spTree>
    <p:extLst>
      <p:ext uri="{BB962C8B-B14F-4D97-AF65-F5344CB8AC3E}">
        <p14:creationId xmlns:p14="http://schemas.microsoft.com/office/powerpoint/2010/main" val="89810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15119</TotalTime>
  <Words>783</Words>
  <Application>Microsoft Office PowerPoint</Application>
  <PresentationFormat>宽屏</PresentationFormat>
  <Paragraphs>95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orchard _</dc:creator>
  <cp:lastModifiedBy>orchard _</cp:lastModifiedBy>
  <cp:revision>697</cp:revision>
  <dcterms:created xsi:type="dcterms:W3CDTF">2024-03-20T05:48:02Z</dcterms:created>
  <dcterms:modified xsi:type="dcterms:W3CDTF">2024-08-16T06:52:02Z</dcterms:modified>
</cp:coreProperties>
</file>